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63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31" r:id="rId17"/>
    <p:sldId id="332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290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8">
          <p15:clr>
            <a:srgbClr val="A4A3A4"/>
          </p15:clr>
        </p15:guide>
        <p15:guide id="2" pos="3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701"/>
  </p:normalViewPr>
  <p:slideViewPr>
    <p:cSldViewPr snapToGrid="0" snapToObjects="1">
      <p:cViewPr>
        <p:scale>
          <a:sx n="67" d="100"/>
          <a:sy n="67" d="100"/>
        </p:scale>
        <p:origin x="1744" y="552"/>
      </p:cViewPr>
      <p:guideLst>
        <p:guide orient="horz" pos="2068"/>
        <p:guide pos="39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78F27-28BF-F249-9DED-2803A9154E59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9C367-222A-DA47-879C-AB972B2457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56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Good afternoon everyone.</a:t>
            </a:r>
          </a:p>
        </p:txBody>
      </p:sp>
    </p:spTree>
    <p:extLst>
      <p:ext uri="{BB962C8B-B14F-4D97-AF65-F5344CB8AC3E}">
        <p14:creationId xmlns:p14="http://schemas.microsoft.com/office/powerpoint/2010/main" val="78855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18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7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44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0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87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8710-A09F-4C4A-8F05-3C8901D6C49A}" type="datetimeFigureOut">
              <a:rPr kumimoji="1" lang="zh-CN" altLang="en-US" smtClean="0"/>
              <a:t>2018/9/28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/Users/leiwang/Desktop/heartbeat_ppt.mp4" TargetMode="External"/><Relationship Id="rId2" Type="http://schemas.openxmlformats.org/officeDocument/2006/relationships/video" Target="file://localhost/Users/leiwang/Desktop/heartbeat_ppt.mp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80975" y="1942734"/>
            <a:ext cx="11715750" cy="1175404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sym typeface="+mn-ea"/>
              </a:rPr>
              <a:t>Unlock with Your Heart: Heartbeat-based Authentication on Commercial Mobile Phones</a:t>
            </a:r>
            <a:endParaRPr lang="en-US" altLang="zh-CN" sz="4000" b="1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  <p:sp>
        <p:nvSpPr>
          <p:cNvPr id="4" name="副标题 2"/>
          <p:cNvSpPr>
            <a:spLocks noGrp="1"/>
          </p:cNvSpPr>
          <p:nvPr>
            <p:ph type="subTitle" idx="4294967295"/>
          </p:nvPr>
        </p:nvSpPr>
        <p:spPr>
          <a:xfrm>
            <a:off x="683895" y="3627120"/>
            <a:ext cx="10765155" cy="5181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Lei Wang, Kang Wang, Ke Sun, Wei Wang, Chen Tian, Lei Xie, Qing Gu</a:t>
            </a:r>
          </a:p>
          <a:p>
            <a:pPr marL="0" indent="0" algn="ctr">
              <a:buNone/>
            </a:pPr>
            <a:r>
              <a:rPr lang="en-US" altLang="zh-CN" b="1" dirty="0" smtClean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Presenter: </a:t>
            </a:r>
            <a:r>
              <a:rPr lang="en-US" altLang="zh-CN" b="1" dirty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Dr. Lei </a:t>
            </a:r>
            <a:r>
              <a:rPr lang="en-US" altLang="zh-CN" b="1" dirty="0" smtClean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Xie</a:t>
            </a:r>
          </a:p>
          <a:p>
            <a:pPr marL="0" indent="0" algn="ctr">
              <a:buNone/>
            </a:pPr>
            <a:endParaRPr lang="en-US" altLang="zh-CN" b="1" dirty="0">
              <a:latin typeface="Times New Roman" panose="02020603050405020304"/>
              <a:ea typeface="黑体" panose="02010609060101010101" charset="-122"/>
              <a:cs typeface="Times New Roman" panose="02020603050405020304"/>
            </a:endParaRPr>
          </a:p>
          <a:p>
            <a:pPr algn="ctr"/>
            <a:endParaRPr lang="en-US" altLang="zh-CN" sz="3000" baseline="30000" dirty="0" smtClean="0">
              <a:latin typeface="+mj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80205" y="5765165"/>
            <a:ext cx="4450715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2400" dirty="0" smtClean="0">
                <a:latin typeface="Times New Roman" panose="02020603050405020304"/>
                <a:cs typeface="Times New Roman" panose="02020603050405020304"/>
              </a:rPr>
              <a:t>UBICOMP2018  Oct </a:t>
            </a:r>
            <a:r>
              <a:rPr lang="en-US" altLang="zh-CN" sz="2400" baseline="30000" dirty="0" smtClean="0">
                <a:latin typeface="Times New Roman" panose="02020603050405020304"/>
                <a:cs typeface="Times New Roman" panose="02020603050405020304"/>
              </a:rPr>
              <a:t>10th</a:t>
            </a:r>
            <a:r>
              <a:rPr lang="en-US" altLang="zh-CN" sz="2400" dirty="0" smtClean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2400" dirty="0">
                <a:latin typeface="Times New Roman" panose="02020603050405020304"/>
                <a:cs typeface="Times New Roman" panose="02020603050405020304"/>
              </a:rPr>
              <a:t>2018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1050" y="4655477"/>
            <a:ext cx="1066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State Key Laboratory for Novel Software Technology </a:t>
            </a:r>
          </a:p>
          <a:p>
            <a:pPr algn="ctr"/>
            <a:r>
              <a:rPr lang="en-US" altLang="zh-CN" sz="2800" dirty="0">
                <a:latin typeface="Times New Roman" panose="02020603050405020304"/>
                <a:ea typeface="黑体" panose="02010609060101010101" charset="-122"/>
                <a:cs typeface="Times New Roman" panose="02020603050405020304"/>
              </a:rPr>
              <a:t>Nanjing University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13" y="19125"/>
            <a:ext cx="1308412" cy="1644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1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20" y="2620645"/>
            <a:ext cx="79482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kumimoji="1" lang="en-US" altLang="zh-CN" sz="4000" dirty="0" smtClean="0"/>
              <a:t>How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to segment heart duration with 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kumimoji="1" lang="en-US" altLang="zh-CN" sz="4000" dirty="0" smtClean="0"/>
              <a:t>the effect of the variability of heart rate? </a:t>
            </a:r>
            <a:endParaRPr kumimoji="1" lang="en-US" altLang="zh-CN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005" y="1785620"/>
            <a:ext cx="2663190" cy="32867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78520" y="3616960"/>
            <a:ext cx="230949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</a:t>
            </a:r>
            <a:endParaRPr kumimoji="1" lang="zh-CN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810385"/>
            <a:ext cx="69443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kumimoji="1" lang="en-US" sz="3200" dirty="0" smtClean="0"/>
              <a:t>Although heart rate has intrinsic variability, </a:t>
            </a:r>
            <a:r>
              <a:rPr kumimoji="1" lang="en-US" sz="3200" dirty="0" smtClean="0">
                <a:solidFill>
                  <a:srgbClr val="FF0000"/>
                </a:solidFill>
              </a:rPr>
              <a:t>the interval between AO and RF is stable.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 </a:t>
            </a:r>
            <a:endParaRPr kumimoji="1" lang="en-US" altLang="zh-CN" sz="3200" dirty="0" smtClean="0"/>
          </a:p>
          <a:p>
            <a:pPr marL="571500" indent="-571500">
              <a:buFont typeface="Wingdings" panose="05000000000000000000" charset="0"/>
              <a:buChar char=""/>
            </a:pPr>
            <a:r>
              <a:rPr kumimoji="1" lang="en-US" altLang="zh-CN" sz="3200" dirty="0"/>
              <a:t>Segment the heartbeat based on the stable interval between AO and RF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682865" y="3697605"/>
            <a:ext cx="3460750" cy="3135630"/>
            <a:chOff x="12099" y="5823"/>
            <a:chExt cx="5450" cy="493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9" y="5823"/>
              <a:ext cx="4958" cy="407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2755" y="9745"/>
              <a:ext cx="479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Deviation of AO and RF from mean value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486650" y="478790"/>
            <a:ext cx="3495040" cy="3288665"/>
            <a:chOff x="11790" y="754"/>
            <a:chExt cx="5504" cy="517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90" y="754"/>
              <a:ext cx="5505" cy="459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470" y="5353"/>
              <a:ext cx="29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Heartbeat cycle</a:t>
              </a:r>
            </a:p>
          </p:txBody>
        </p:sp>
      </p:grpSp>
      <p:sp>
        <p:nvSpPr>
          <p:cNvPr id="27" name="弧形 26"/>
          <p:cNvSpPr/>
          <p:nvPr/>
        </p:nvSpPr>
        <p:spPr>
          <a:xfrm>
            <a:off x="8099425" y="774065"/>
            <a:ext cx="2252980" cy="2273935"/>
          </a:xfrm>
          <a:prstGeom prst="arc">
            <a:avLst>
              <a:gd name="adj1" fmla="val 21543254"/>
              <a:gd name="adj2" fmla="val 10610428"/>
            </a:avLst>
          </a:prstGeom>
          <a:ln w="381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Step1: Derive the coarse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2768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Sort the local maximum points by their amplitudes</a:t>
            </a:r>
            <a:r>
              <a:rPr kumimoji="1" lang="en-US" altLang="zh-CN" sz="3200" dirty="0" smtClean="0">
                <a:solidFill>
                  <a:schemeClr val="tx1"/>
                </a:solidFill>
              </a:rPr>
              <a:t> 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Perform a pruning algorithm to remove noisy peaks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Choose the AO and RF points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bg2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3366135"/>
            <a:ext cx="7319645" cy="319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5490" y="3706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78860" y="369570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7775" y="39452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60410" y="3960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85840" y="39833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7405" y="39985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7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019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8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286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95080" y="412750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10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17005" y="41687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31025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45045" y="42754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87520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96960" y="42449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Step1: Derive the coarse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2768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Sort the local maximum points by their amplitudes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Perform a pruning algorithm to remove noisy peaks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Choose the AO and RF points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bg2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3366135"/>
            <a:ext cx="7319645" cy="319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5490" y="3706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78860" y="369570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7775" y="39452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60410" y="3960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85840" y="39833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7405" y="39985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7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019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8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286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95080" y="412750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10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17005" y="41687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31025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45045" y="42754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87520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96960" y="42449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Step1: Derive the coarse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2768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Sort the local maximum points by their amplitudes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Perform a pruning algorithm to remove noisy peaks</a:t>
            </a:r>
            <a:endParaRPr lang="en-US" altLang="zh-CN" sz="3200" dirty="0">
              <a:solidFill>
                <a:schemeClr val="tx1"/>
              </a:solidFill>
              <a:sym typeface="+mn-ea"/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Choose the AO and RF points</a:t>
            </a:r>
            <a:endParaRPr lang="en-US" altLang="zh-CN" sz="3200" dirty="0">
              <a:solidFill>
                <a:schemeClr val="bg2"/>
              </a:solidFill>
              <a:sym typeface="+mn-ea"/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bg2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3366135"/>
            <a:ext cx="7319645" cy="319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5490" y="3706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78860" y="369570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anose="020F0502020204030204" charset="0"/>
              </a:rPr>
              <a:t>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7775" y="39452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60410" y="3960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85840" y="39833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7405" y="39985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7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019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8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286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95080" y="412750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10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17005" y="41687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31025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45045" y="42754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87520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anose="020F0502020204030204" charset="0"/>
              </a:rPr>
              <a:t>14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96960" y="42449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Step1: Derive the coarse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2768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Sort the local maximum points by their amplitudes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Perform a pruning algorithm to remove noisy peaks</a:t>
            </a:r>
            <a:endParaRPr lang="en-US" altLang="zh-CN" sz="3200" dirty="0">
              <a:solidFill>
                <a:schemeClr val="tx1"/>
              </a:solidFill>
              <a:sym typeface="+mn-ea"/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Choose the AO and RF points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3366135"/>
            <a:ext cx="7319645" cy="319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5490" y="3706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78860" y="369570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anose="020F0502020204030204" charset="0"/>
              </a:rPr>
              <a:t>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87775" y="39452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60410" y="39604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85840" y="39833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7405" y="39985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7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019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8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28640" y="406209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95080" y="4127500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10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17005" y="41687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</a:rPr>
              <a:t>11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31025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12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345045" y="42754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87520" y="425005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alibri" panose="020F0502020204030204" charset="0"/>
              </a:rPr>
              <a:t>14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96960" y="4244975"/>
            <a:ext cx="4140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</a:rPr>
              <a:t>15</a:t>
            </a:r>
          </a:p>
        </p:txBody>
      </p:sp>
      <p:sp>
        <p:nvSpPr>
          <p:cNvPr id="4" name="矩形 3"/>
          <p:cNvSpPr/>
          <p:nvPr/>
        </p:nvSpPr>
        <p:spPr>
          <a:xfrm>
            <a:off x="3161665" y="3695700"/>
            <a:ext cx="1345565" cy="21431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Step2: Coarse alignment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877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Cross-correlation between coarse-template with SCG signals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911985"/>
            <a:ext cx="6257925" cy="23672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5" y="4373245"/>
            <a:ext cx="892175" cy="1405255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7595235" y="3761740"/>
            <a:ext cx="622300" cy="266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30" y="2152015"/>
            <a:ext cx="3714750" cy="3112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719 -0.001944 L 0.447656 0.000370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Step3: Derive the fine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65506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Average over all heartbeat cycles to smooth the signal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b="1" i="1" dirty="0">
                <a:solidFill>
                  <a:schemeClr val="bg2"/>
                </a:solidFill>
                <a:sym typeface="+mn-ea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Normalize the smoothed signal and estimate the first derivative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20" y="1328420"/>
            <a:ext cx="4942205" cy="373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20" y="1344295"/>
            <a:ext cx="4942840" cy="372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Step3: Derive the fine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20" y="1328420"/>
            <a:ext cx="4942205" cy="373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20" y="1344295"/>
            <a:ext cx="4942840" cy="3720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920" y="1325880"/>
            <a:ext cx="4963160" cy="3738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595" y="1328420"/>
            <a:ext cx="65506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Average over all heartbeat cycles to smooth the signal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 smtClean="0">
                <a:solidFill>
                  <a:schemeClr val="tx1"/>
                </a:solidFill>
                <a:sym typeface="+mn-ea"/>
              </a:rPr>
              <a:t>Normalize 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the smoothed signal and estimate the first derivative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Step3: Derive the fine template</a:t>
            </a:r>
            <a:endParaRPr kumimoji="1"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2760" y="353885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</a:rPr>
              <a:t>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920" y="1328420"/>
            <a:ext cx="4942205" cy="373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20" y="1344295"/>
            <a:ext cx="4942840" cy="3720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920" y="1325880"/>
            <a:ext cx="4963160" cy="3738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20" y="1344295"/>
            <a:ext cx="5053330" cy="3784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595" y="1328420"/>
            <a:ext cx="65506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Average over all heartbeat cycles to smooth the signal</a:t>
            </a:r>
            <a:r>
              <a:rPr kumimoji="1" lang="en-US" altLang="zh-CN" sz="3200" dirty="0" smtClean="0">
                <a:solidFill>
                  <a:schemeClr val="bg2"/>
                </a:solidFill>
              </a:rPr>
              <a:t> </a:t>
            </a:r>
          </a:p>
          <a:p>
            <a:pPr marL="571500" indent="-571500">
              <a:buFont typeface="Wingdings" panose="05000000000000000000" charset="0"/>
              <a:buChar char=""/>
            </a:pPr>
            <a:r>
              <a:rPr lang="zh-CN" altLang="en-US" sz="3200" b="1" i="1" dirty="0">
                <a:solidFill>
                  <a:schemeClr val="bg2"/>
                </a:solidFill>
                <a:sym typeface="+mn-ea"/>
              </a:rPr>
              <a:t> </a:t>
            </a:r>
            <a:r>
              <a:rPr lang="en-US" altLang="zh-CN" sz="3200" dirty="0" smtClean="0">
                <a:solidFill>
                  <a:schemeClr val="bg2"/>
                </a:solidFill>
                <a:sym typeface="+mn-ea"/>
              </a:rPr>
              <a:t>Normalize </a:t>
            </a:r>
            <a:r>
              <a:rPr lang="en-US" altLang="zh-CN" sz="3200" dirty="0">
                <a:solidFill>
                  <a:schemeClr val="bg2"/>
                </a:solidFill>
                <a:sym typeface="+mn-ea"/>
              </a:rPr>
              <a:t>the smoothed signal and estimate the first derivative</a:t>
            </a:r>
            <a:endParaRPr lang="en-US" altLang="zh-CN" sz="3200" dirty="0">
              <a:solidFill>
                <a:schemeClr val="tx1"/>
              </a:solidFill>
              <a:sym typeface="+mn-ea"/>
            </a:endParaRPr>
          </a:p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ym typeface="+mn-ea"/>
              </a:rPr>
              <a:t>Generate the Coarse template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Motivation</a:t>
            </a:r>
            <a:endParaRPr kumimoji="1" lang="zh-CN" altLang="en-US" b="1" dirty="0">
              <a:latin typeface="+mn-lt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90688"/>
            <a:ext cx="107810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ym typeface="+mn-ea"/>
              </a:rPr>
              <a:t>Unlock your mobile device: </a:t>
            </a:r>
            <a:r>
              <a:rPr lang="en-US" sz="3600" i="1" dirty="0" smtClean="0">
                <a:sym typeface="+mn-ea"/>
              </a:rPr>
              <a:t>authentication system to identify the user</a:t>
            </a:r>
            <a:endParaRPr kumimoji="1" lang="zh-CN" altLang="en-US" sz="3600" dirty="0"/>
          </a:p>
          <a:p>
            <a:r>
              <a:rPr kumimoji="1" lang="en-US" altLang="zh-CN" sz="3600" dirty="0" smtClean="0"/>
              <a:t> </a:t>
            </a:r>
            <a:endParaRPr kumimoji="1"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560" y="2903855"/>
            <a:ext cx="3750310" cy="334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 smtClean="0">
                <a:latin typeface="+mn-lt"/>
              </a:rPr>
              <a:t>Step4: Fine alignment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5595" y="1328420"/>
            <a:ext cx="10877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Cross-correlation between fine-template with SCG signals</a:t>
            </a:r>
            <a:endParaRPr kumimoji="1" lang="en-US" altLang="zh-CN" sz="32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911985"/>
            <a:ext cx="6257925" cy="236728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7595235" y="3761740"/>
            <a:ext cx="622300" cy="266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60" y="4279265"/>
            <a:ext cx="699770" cy="1339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535" y="2218690"/>
            <a:ext cx="3713480" cy="3112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20573 0.001389 " pathEditMode="relative" rAng="0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</a:t>
            </a:r>
            <a:r>
              <a:rPr kumimoji="1" lang="en-US" b="1" dirty="0" smtClean="0">
                <a:latin typeface="+mn-lt"/>
              </a:rPr>
              <a:t>2</a:t>
            </a:r>
            <a:endParaRPr kumimoji="1" 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2207260"/>
            <a:ext cx="79482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4000" dirty="0" smtClean="0">
                <a:sym typeface="+mn-ea"/>
              </a:rPr>
              <a:t>W</a:t>
            </a:r>
            <a:r>
              <a:rPr lang="en-US" sz="4000" dirty="0" smtClean="0">
                <a:sym typeface="+mn-ea"/>
              </a:rPr>
              <a:t>hat </a:t>
            </a:r>
            <a:r>
              <a:rPr lang="en-US" sz="4000" dirty="0">
                <a:sym typeface="+mn-ea"/>
              </a:rPr>
              <a:t>r</a:t>
            </a:r>
            <a:r>
              <a:rPr altLang="en-US" sz="4000" dirty="0">
                <a:sym typeface="+mn-ea"/>
              </a:rPr>
              <a:t>eliable features with different duration</a:t>
            </a:r>
            <a:r>
              <a:rPr lang="en-US" sz="4000" dirty="0">
                <a:sym typeface="+mn-ea"/>
              </a:rPr>
              <a:t>s</a:t>
            </a:r>
            <a:r>
              <a:rPr kumimoji="1" lang="en-US" altLang="zh-CN" sz="4000" dirty="0" smtClean="0">
                <a:sym typeface="+mn-ea"/>
              </a:rPr>
              <a:t> can be selected</a:t>
            </a:r>
            <a:r>
              <a:rPr kumimoji="1" lang="en-US" altLang="zh-CN" sz="4000" dirty="0" smtClean="0"/>
              <a:t>? </a:t>
            </a:r>
            <a:endParaRPr kumimoji="1" lang="en-US" altLang="zh-CN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85" y="1224915"/>
            <a:ext cx="2663190" cy="32867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52233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5126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51039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8083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84250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17206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50163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Traditional solution</a:t>
            </a:r>
            <a:endParaRPr kumimoji="1" 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0" y="1328420"/>
            <a:ext cx="110585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sz="4000" dirty="0">
                <a:sym typeface="+mn-ea"/>
              </a:rPr>
              <a:t>Dynamic Time Warping (DTW): 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	</a:t>
            </a: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Ignores the timing difference</a:t>
            </a:r>
            <a:r>
              <a:rPr lang="en-US" altLang="zh-CN" sz="4000" dirty="0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in heartbeat 	motion stages </a:t>
            </a:r>
            <a:r>
              <a:rPr kumimoji="1" lang="en-US" altLang="zh-CN" sz="4000" dirty="0" smtClean="0"/>
              <a:t>  </a:t>
            </a:r>
            <a:endParaRPr kumimoji="1" lang="en-US" altLang="zh-CN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3703955"/>
            <a:ext cx="3789045" cy="2475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90" y="3745865"/>
            <a:ext cx="3789045" cy="24339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08550" y="4575810"/>
            <a:ext cx="1330325" cy="2667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Traditional solution</a:t>
            </a:r>
            <a:endParaRPr kumimoji="1" 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0" y="1328420"/>
            <a:ext cx="110585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"/>
            </a:pPr>
            <a:r>
              <a:rPr lang="en-US" sz="4000" dirty="0">
                <a:sym typeface="+mn-ea"/>
              </a:rPr>
              <a:t>Raw time sequence: 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	</a:t>
            </a: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Noises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 reduce the reliability of the raw SCG sequence</a:t>
            </a:r>
            <a:r>
              <a:rPr kumimoji="1" lang="en-US" altLang="zh-CN" sz="4000" dirty="0" smtClean="0"/>
              <a:t>  </a:t>
            </a:r>
            <a:endParaRPr kumimoji="1" lang="en-US" altLang="zh-CN" sz="4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70" y="3745865"/>
            <a:ext cx="5814060" cy="2153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98590" y="4130040"/>
            <a:ext cx="2504440" cy="1327150"/>
          </a:xfrm>
          <a:prstGeom prst="rect">
            <a:avLst/>
          </a:prstGeom>
          <a:noFill/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108575" y="4159250"/>
            <a:ext cx="773430" cy="1327150"/>
          </a:xfrm>
          <a:prstGeom prst="rect">
            <a:avLst/>
          </a:prstGeom>
          <a:noFill/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95395" y="4130040"/>
            <a:ext cx="445135" cy="1327150"/>
          </a:xfrm>
          <a:prstGeom prst="rect">
            <a:avLst/>
          </a:prstGeom>
          <a:noFill/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>
                <a:latin typeface="+mn-lt"/>
              </a:rPr>
              <a:t>Basic idea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850" y="1328420"/>
            <a:ext cx="110585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Discrete Wavelet Transform(DWT)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 can separate the original signals into </a:t>
            </a:r>
            <a:r>
              <a:rPr lang="en-US" altLang="zh-CN" sz="4000" dirty="0">
                <a:solidFill>
                  <a:schemeClr val="accent6"/>
                </a:solidFill>
                <a:sym typeface="+mn-ea"/>
              </a:rPr>
              <a:t>multiple levels in different frequency ranges</a:t>
            </a:r>
            <a:endParaRPr kumimoji="1" lang="en-US" altLang="zh-CN" sz="4000" dirty="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b="1" dirty="0">
                <a:latin typeface="+mn-lt"/>
              </a:rPr>
              <a:t>DWT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942465"/>
            <a:ext cx="11864340" cy="37877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63695" y="1742440"/>
            <a:ext cx="3864610" cy="16262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</a:rPr>
              <a:t>×</a:t>
            </a:r>
          </a:p>
        </p:txBody>
      </p:sp>
      <p:sp>
        <p:nvSpPr>
          <p:cNvPr id="7" name="矩形 6"/>
          <p:cNvSpPr/>
          <p:nvPr/>
        </p:nvSpPr>
        <p:spPr>
          <a:xfrm>
            <a:off x="8163560" y="3831590"/>
            <a:ext cx="3864610" cy="162623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乘号 7"/>
          <p:cNvSpPr/>
          <p:nvPr/>
        </p:nvSpPr>
        <p:spPr>
          <a:xfrm>
            <a:off x="6102985" y="1742440"/>
            <a:ext cx="1731010" cy="1477645"/>
          </a:xfrm>
          <a:prstGeom prst="mathMultiply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55185" y="1374140"/>
            <a:ext cx="1895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11" name="乘号 10"/>
          <p:cNvSpPr/>
          <p:nvPr/>
        </p:nvSpPr>
        <p:spPr>
          <a:xfrm>
            <a:off x="9878695" y="3950970"/>
            <a:ext cx="1731010" cy="1477645"/>
          </a:xfrm>
          <a:prstGeom prst="mathMultiply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30895" y="3582670"/>
            <a:ext cx="1895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</a:rPr>
              <a:t>Noise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3</a:t>
            </a:r>
            <a:endParaRPr kumimoji="1" 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" y="2207260"/>
            <a:ext cx="114388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sz="4000" dirty="0">
                <a:sym typeface="+mn-ea"/>
              </a:rPr>
              <a:t>How to make system robust with h</a:t>
            </a:r>
            <a:r>
              <a:rPr sz="4000" dirty="0">
                <a:sym typeface="+mn-ea"/>
              </a:rPr>
              <a:t>uman heartbeat patterns change</a:t>
            </a:r>
            <a:r>
              <a:rPr kumimoji="1" lang="en-US" altLang="zh-CN" sz="4000" dirty="0" smtClean="0"/>
              <a:t>? </a:t>
            </a:r>
            <a:endParaRPr kumimoji="1" lang="en-US" altLang="zh-CN" sz="4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3617595"/>
            <a:ext cx="2691130" cy="20345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20" y="3592195"/>
            <a:ext cx="2559050" cy="20599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90" y="3617595"/>
            <a:ext cx="1943100" cy="203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Heartbeat pattern selection</a:t>
            </a:r>
            <a:endParaRPr kumimoji="1" lang="en-US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265" y="1822450"/>
            <a:ext cx="2611755" cy="13404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50-80 </a:t>
            </a:r>
          </a:p>
          <a:p>
            <a:pPr algn="ctr"/>
            <a:r>
              <a:rPr lang="en-US" altLang="zh-CN" sz="4000"/>
              <a:t>BPM</a:t>
            </a:r>
          </a:p>
        </p:txBody>
      </p:sp>
      <p:sp>
        <p:nvSpPr>
          <p:cNvPr id="7" name="矩形 6"/>
          <p:cNvSpPr/>
          <p:nvPr/>
        </p:nvSpPr>
        <p:spPr>
          <a:xfrm>
            <a:off x="6946265" y="3162935"/>
            <a:ext cx="2611755" cy="13404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80-100 BPM</a:t>
            </a:r>
          </a:p>
        </p:txBody>
      </p:sp>
      <p:sp>
        <p:nvSpPr>
          <p:cNvPr id="8" name="矩形 7"/>
          <p:cNvSpPr/>
          <p:nvPr/>
        </p:nvSpPr>
        <p:spPr>
          <a:xfrm>
            <a:off x="6946265" y="4503420"/>
            <a:ext cx="2611755" cy="13404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/>
              <a:t>100-120 BPM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2189480"/>
            <a:ext cx="2663190" cy="32867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49475" y="4020820"/>
            <a:ext cx="2309495" cy="1308735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565650" y="2661285"/>
            <a:ext cx="2148840" cy="1506855"/>
          </a:xfrm>
          <a:prstGeom prst="straightConnector1">
            <a:avLst/>
          </a:prstGeom>
          <a:ln w="53975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502150" y="4168140"/>
            <a:ext cx="2212340" cy="253365"/>
          </a:xfrm>
          <a:prstGeom prst="straightConnector1">
            <a:avLst/>
          </a:prstGeom>
          <a:ln w="53975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480560" y="4703445"/>
            <a:ext cx="2255520" cy="626110"/>
          </a:xfrm>
          <a:prstGeom prst="straightConnector1">
            <a:avLst/>
          </a:prstGeom>
          <a:ln w="53975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55415" y="1313815"/>
            <a:ext cx="3684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For heart rate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Heartbeat pattern selection</a:t>
            </a:r>
            <a:endParaRPr kumimoji="1" lang="en-US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265" y="1822450"/>
            <a:ext cx="2611755" cy="13404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sym typeface="+mn-e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0.86g ∼ g</a:t>
            </a:r>
          </a:p>
        </p:txBody>
      </p:sp>
      <p:sp>
        <p:nvSpPr>
          <p:cNvPr id="7" name="矩形 6"/>
          <p:cNvSpPr/>
          <p:nvPr/>
        </p:nvSpPr>
        <p:spPr>
          <a:xfrm>
            <a:off x="6946265" y="3162935"/>
            <a:ext cx="2611755" cy="13404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0.5g ∼ 0.86g </a:t>
            </a:r>
          </a:p>
        </p:txBody>
      </p:sp>
      <p:sp>
        <p:nvSpPr>
          <p:cNvPr id="8" name="矩形 7"/>
          <p:cNvSpPr/>
          <p:nvPr/>
        </p:nvSpPr>
        <p:spPr>
          <a:xfrm>
            <a:off x="6946265" y="4503420"/>
            <a:ext cx="2611755" cy="13404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0g ∼ 0.5g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55415" y="1313815"/>
            <a:ext cx="3684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FF0000"/>
                </a:solidFill>
              </a:rPr>
              <a:t>For posture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0" y="2339340"/>
            <a:ext cx="3030220" cy="33039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446780" y="2628265"/>
            <a:ext cx="3267710" cy="760730"/>
          </a:xfrm>
          <a:prstGeom prst="straightConnector1">
            <a:avLst/>
          </a:prstGeom>
          <a:ln w="539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416810" y="2825115"/>
            <a:ext cx="1029970" cy="10147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415665" y="3585845"/>
            <a:ext cx="3267710" cy="254000"/>
          </a:xfrm>
          <a:prstGeom prst="straightConnector1">
            <a:avLst/>
          </a:prstGeom>
          <a:ln w="539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5"/>
          </p:cNvCxnSpPr>
          <p:nvPr/>
        </p:nvCxnSpPr>
        <p:spPr>
          <a:xfrm>
            <a:off x="3295650" y="3691255"/>
            <a:ext cx="3508375" cy="1431925"/>
          </a:xfrm>
          <a:prstGeom prst="straightConnector1">
            <a:avLst/>
          </a:prstGeom>
          <a:ln w="539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780" y="1915160"/>
            <a:ext cx="1528445" cy="1155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415" y="3388995"/>
            <a:ext cx="1531620" cy="1233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630" y="4705350"/>
            <a:ext cx="1701165" cy="966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Implementation</a:t>
            </a:r>
            <a:endParaRPr kumimoji="1" lang="en-US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27980" y="1313815"/>
            <a:ext cx="622363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>
                <a:solidFill>
                  <a:schemeClr val="tx1"/>
                </a:solidFill>
              </a:rPr>
              <a:t>Implemented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Samsung Glaxy S5 and S7 with Android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Nexus 6P with Android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LIBSVM tool in Java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4000" dirty="0" smtClean="0">
                <a:solidFill>
                  <a:schemeClr val="tx1"/>
                </a:solidFill>
                <a:sym typeface="+mn-ea"/>
              </a:rPr>
              <a:t>Prameters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  <a:sym typeface="+mn-ea"/>
              </a:rPr>
              <a:t>100Hz sampling rate</a:t>
            </a:r>
            <a:endParaRPr lang="en-US" altLang="zh-CN" sz="4000" dirty="0" smtClean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730375"/>
            <a:ext cx="3288030" cy="356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Motivation</a:t>
            </a:r>
            <a:endParaRPr kumimoji="1" lang="zh-CN" altLang="en-US" b="1" dirty="0">
              <a:latin typeface="+mn-lt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90688"/>
            <a:ext cx="107810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ym typeface="+mn-ea"/>
              </a:rPr>
              <a:t>Traditional metrics: token&amp;password</a:t>
            </a:r>
          </a:p>
          <a:p>
            <a:r>
              <a:rPr kumimoji="1" lang="en-US" altLang="zh-CN" sz="3600" dirty="0" smtClean="0">
                <a:solidFill>
                  <a:srgbClr val="FF0000"/>
                </a:solidFill>
                <a:sym typeface="+mn-ea"/>
              </a:rPr>
              <a:t>	Easy to leakage and lost!</a:t>
            </a:r>
            <a:endParaRPr kumimoji="1" lang="zh-CN" altLang="en-US" sz="3600" dirty="0"/>
          </a:p>
          <a:p>
            <a:r>
              <a:rPr kumimoji="1" lang="en-US" altLang="zh-CN" sz="3600" dirty="0" smtClean="0"/>
              <a:t> 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3041650"/>
            <a:ext cx="4356735" cy="2886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15" y="3041650"/>
            <a:ext cx="3813175" cy="2886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Evaluation</a:t>
            </a:r>
            <a:endParaRPr kumimoji="1" lang="en-US" b="1" dirty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09370" y="4838700"/>
            <a:ext cx="980440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achieves comparable performance under different scenarios</a:t>
            </a:r>
            <a:endParaRPr lang="zh-CN" altLang="en-US" sz="3200" dirty="0">
              <a:solidFill>
                <a:srgbClr val="4F81BD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0" y="1429385"/>
            <a:ext cx="4956175" cy="32270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0" y="1466850"/>
            <a:ext cx="4939665" cy="318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Evaluation</a:t>
            </a:r>
            <a:endParaRPr kumimoji="1" lang="en-US" b="1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26820" y="4731385"/>
            <a:ext cx="1046924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is robust over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various ages and somatotypes.</a:t>
            </a:r>
          </a:p>
          <a:p>
            <a:pPr marL="514350" indent="-514350">
              <a:buFont typeface="Wingdings" panose="05000000000000000000" charset="0"/>
              <a:buChar char=""/>
            </a:pPr>
            <a:endParaRPr lang="en-US" altLang="zh-CN" sz="3200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1287780"/>
            <a:ext cx="4813935" cy="3121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80" y="1288415"/>
            <a:ext cx="4792980" cy="312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Evaluation</a:t>
            </a:r>
            <a:endParaRPr kumimoji="1" lang="en-US" b="1" dirty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7895" y="4271010"/>
            <a:ext cx="10897235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is robust against the interferences from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human respiration.</a:t>
            </a:r>
            <a:endParaRPr lang="en-US" altLang="zh-CN" sz="3200" dirty="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is robust over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different types of clothes.</a:t>
            </a: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Heartbeat patterns are 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stable over a long period.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1313815"/>
            <a:ext cx="11500485" cy="295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890" y="-11962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Evaluation</a:t>
            </a:r>
            <a:endParaRPr kumimoji="1" lang="en-US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385" y="4153535"/>
            <a:ext cx="1199515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The EER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degrades lowly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when the angle of the mobile phone is changed by less than 30 degrees.</a:t>
            </a: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can tolerate position deviations as large as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3 cm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from the standard testing point.</a:t>
            </a:r>
          </a:p>
          <a:p>
            <a:pPr marL="457200" indent="-457200">
              <a:buFont typeface="Wingdings" panose="05000000000000000000" charset="0"/>
              <a:buChar char=""/>
            </a:pP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Our system is effective for</a:t>
            </a:r>
            <a:r>
              <a:rPr lang="en-US" altLang="zh-CN" sz="3200" dirty="0">
                <a:solidFill>
                  <a:srgbClr val="FF0000"/>
                </a:solidFill>
                <a:sym typeface="+mn-ea"/>
              </a:rPr>
              <a:t> different types of mobile phones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.</a:t>
            </a:r>
          </a:p>
          <a:p>
            <a:pPr marL="457200" indent="-4572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"/>
            </a:pPr>
            <a:endParaRPr lang="en-US" altLang="zh-CN" sz="32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313815"/>
            <a:ext cx="10810875" cy="283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input on smart watch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3070" y="1097915"/>
            <a:ext cx="112166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To our best knowledge,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we are the first to perform heartbeat-based user authentication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using the built-in accelerometer on commercial mobile phones.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We propose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a set of novel signal processing schemes 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designed for heartbeat-based user authentication.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We implement our authentication system on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commercial smartphones.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Conclusion</a:t>
            </a:r>
            <a:endParaRPr kumimoji="1" lang="zh-CN" altLang="en-US" b="1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input on smart watch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1245" y="2296696"/>
            <a:ext cx="10828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i="1" dirty="0" smtClean="0"/>
              <a:t>Thank you </a:t>
            </a:r>
          </a:p>
          <a:p>
            <a:pPr algn="ctr">
              <a:lnSpc>
                <a:spcPct val="150000"/>
              </a:lnSpc>
            </a:pPr>
            <a:r>
              <a:rPr lang="en-US" altLang="zh-CN" sz="5400" b="1" i="1" dirty="0" smtClean="0"/>
              <a:t>Q&amp;A</a:t>
            </a:r>
            <a:endParaRPr lang="en-US" altLang="zh-CN" sz="5400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13" y="19125"/>
            <a:ext cx="1308412" cy="1644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Motivation</a:t>
            </a:r>
            <a:endParaRPr kumimoji="1" lang="zh-CN" altLang="en-US" b="1" dirty="0">
              <a:latin typeface="+mn-lt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90688"/>
            <a:ext cx="107810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ym typeface="+mn-ea"/>
              </a:rPr>
              <a:t>Biometric features: fingerprint, face, and voices.</a:t>
            </a:r>
          </a:p>
          <a:p>
            <a:r>
              <a:rPr kumimoji="1" lang="en-US" altLang="zh-CN" sz="3600" dirty="0" smtClean="0">
                <a:solidFill>
                  <a:srgbClr val="FF0000"/>
                </a:solidFill>
                <a:sym typeface="+mn-ea"/>
              </a:rPr>
              <a:t>	Vulnerable to spoofing and replaying!</a:t>
            </a:r>
            <a:endParaRPr kumimoji="1" lang="zh-CN" altLang="en-US" sz="3600" dirty="0"/>
          </a:p>
          <a:p>
            <a:r>
              <a:rPr kumimoji="1" lang="en-US" altLang="zh-CN" sz="3600" dirty="0" smtClean="0"/>
              <a:t> </a:t>
            </a:r>
            <a:endParaRPr kumimoji="1"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3340735"/>
            <a:ext cx="2683510" cy="2499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95" y="3340735"/>
            <a:ext cx="3301365" cy="2501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40" y="3340735"/>
            <a:ext cx="3427095" cy="250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Motivation</a:t>
            </a:r>
            <a:endParaRPr kumimoji="1" lang="zh-CN" altLang="en-US" b="1" dirty="0">
              <a:latin typeface="+mn-lt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90688"/>
            <a:ext cx="1078100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ym typeface="+mn-ea"/>
              </a:rPr>
              <a:t>Another biometric feature: vibration of chest in response to heartbeat(i.e.,SCG)</a:t>
            </a:r>
            <a:r>
              <a:rPr kumimoji="1" lang="en-US" altLang="zh-CN" sz="3600" dirty="0" smtClean="0"/>
              <a:t> </a:t>
            </a:r>
            <a:endParaRPr kumimoji="1" lang="zh-CN" altLang="en-US" sz="3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204585" y="3188970"/>
            <a:ext cx="55511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dirty="0" smtClean="0">
                <a:solidFill>
                  <a:srgbClr val="FF0000"/>
                </a:solidFill>
              </a:rPr>
              <a:t>Unique for each person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dirty="0" smtClean="0">
                <a:solidFill>
                  <a:srgbClr val="FF0000"/>
                </a:solidFill>
              </a:rPr>
              <a:t>Against spoofing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dirty="0" smtClean="0">
                <a:solidFill>
                  <a:srgbClr val="FF0000"/>
                </a:solidFill>
              </a:rPr>
              <a:t>Linked to “liveness”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3526155"/>
            <a:ext cx="3331845" cy="239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70175"/>
            <a:ext cx="10817860" cy="132588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Can we enable the heartbeat-based authentication system on </a:t>
            </a:r>
            <a:r>
              <a:rPr kumimoji="1" lang="en-US" altLang="zh-CN" b="1" dirty="0" smtClean="0">
                <a:solidFill>
                  <a:srgbClr val="FF0000"/>
                </a:solidFill>
                <a:latin typeface="+mn-lt"/>
                <a:ea typeface="Comic Sans MS" panose="030F0702030302020204" charset="0"/>
                <a:cs typeface="Comic Sans MS" panose="030F0702030302020204" charset="0"/>
              </a:rPr>
              <a:t>the commercial mobile devices</a:t>
            </a:r>
            <a:r>
              <a:rPr kumimoji="1" lang="en-US" altLang="zh-CN" b="1" dirty="0" smtClean="0">
                <a:latin typeface="+mn-lt"/>
                <a:ea typeface="Comic Sans MS" panose="030F0702030302020204" charset="0"/>
                <a:cs typeface="Comic Sans MS" panose="030F0702030302020204" charset="0"/>
              </a:rPr>
              <a:t>? </a:t>
            </a:r>
            <a:endParaRPr kumimoji="1" lang="zh-CN" altLang="en-US" b="1" dirty="0">
              <a:latin typeface="+mn-lt"/>
              <a:ea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artbeat_pp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5595" y="2012315"/>
            <a:ext cx="603186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 err="1"/>
              <a:t>We</a:t>
            </a:r>
            <a:r>
              <a:rPr lang="en-US" altLang="zh-CN" sz="3200" dirty="0"/>
              <a:t> utilizes the</a:t>
            </a:r>
            <a:r>
              <a:rPr lang="en-US" altLang="zh-CN" sz="3200" dirty="0">
                <a:solidFill>
                  <a:srgbClr val="FF0000"/>
                </a:solidFill>
              </a:rPr>
              <a:t> built-in </a:t>
            </a:r>
            <a:r>
              <a:rPr lang="en-US" sz="3200" dirty="0">
                <a:solidFill>
                  <a:srgbClr val="FF0000"/>
                </a:solidFill>
              </a:rPr>
              <a:t>accelerometer </a:t>
            </a:r>
            <a:r>
              <a:rPr lang="en-US" altLang="zh-CN" sz="3200" dirty="0"/>
              <a:t>to capture the heartbeat vibration and perform user authentication.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10" y="1328420"/>
            <a:ext cx="45085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Challenges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1100" y="2452985"/>
            <a:ext cx="10115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39320" y="1328142"/>
            <a:ext cx="661870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tx1"/>
                </a:solidFill>
                <a:sym typeface="+mn-ea"/>
              </a:rPr>
              <a:t>H</a:t>
            </a:r>
            <a:r>
              <a:rPr sz="3200" dirty="0">
                <a:solidFill>
                  <a:schemeClr val="tx1"/>
                </a:solidFill>
                <a:sym typeface="+mn-ea"/>
              </a:rPr>
              <a:t>uman heartbeat patterns contain intrinsic Heart Rate Variability (HRV)</a:t>
            </a:r>
          </a:p>
          <a:p>
            <a:pPr marL="514350" indent="-514350">
              <a:buAutoNum type="arabicPeriod"/>
            </a:pPr>
            <a:endParaRPr sz="3200" dirty="0">
              <a:solidFill>
                <a:schemeClr val="tx1"/>
              </a:solidFill>
              <a:sym typeface="+mn-ea"/>
            </a:endParaRPr>
          </a:p>
          <a:p>
            <a:pPr marL="514350" indent="-514350">
              <a:buAutoNum type="arabicPeriod"/>
            </a:pPr>
            <a:r>
              <a:rPr lang="en-US" sz="3200" dirty="0">
                <a:sym typeface="+mn-ea"/>
              </a:rPr>
              <a:t>R</a:t>
            </a:r>
            <a:r>
              <a:rPr altLang="en-US" sz="3200" dirty="0">
                <a:sym typeface="+mn-ea"/>
              </a:rPr>
              <a:t>eliable features with different duration</a:t>
            </a:r>
            <a:r>
              <a:rPr lang="en-US" sz="3200" dirty="0">
                <a:sym typeface="+mn-ea"/>
              </a:rPr>
              <a:t>s</a:t>
            </a:r>
            <a:r>
              <a:rPr kumimoji="1" lang="en-US" altLang="zh-CN" sz="3200" dirty="0" smtClean="0"/>
              <a:t> should be extracted</a:t>
            </a:r>
          </a:p>
          <a:p>
            <a:pPr marL="514350" indent="-514350">
              <a:buAutoNum type="arabicPeriod"/>
            </a:pPr>
            <a:endParaRPr kumimoji="1" lang="en-US" altLang="zh-CN" sz="3200" dirty="0" smtClean="0"/>
          </a:p>
          <a:p>
            <a:pPr marL="514350" indent="-514350">
              <a:buAutoNum type="arabicPeriod"/>
            </a:pPr>
            <a:r>
              <a:rPr lang="en-US" sz="3200" dirty="0">
                <a:sym typeface="+mn-ea"/>
              </a:rPr>
              <a:t>H</a:t>
            </a:r>
            <a:r>
              <a:rPr sz="3200" dirty="0">
                <a:sym typeface="+mn-ea"/>
              </a:rPr>
              <a:t>uman heartbeat patterns change under various conditions</a:t>
            </a:r>
            <a:endParaRPr kumimoji="1"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l"/>
            </a:pPr>
            <a:endParaRPr kumimoji="1" lang="en-US" altLang="zh-CN" sz="3200" dirty="0"/>
          </a:p>
          <a:p>
            <a:pPr marL="571500" indent="-571500">
              <a:buFont typeface="Wingdings" panose="05000000000000000000" pitchFamily="2" charset="2"/>
              <a:buChar char="l"/>
            </a:pP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85" y="1224915"/>
            <a:ext cx="2663190" cy="3286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85" y="4627245"/>
            <a:ext cx="1841500" cy="13925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65" y="4627245"/>
            <a:ext cx="1729740" cy="13925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005" y="4678045"/>
            <a:ext cx="1282065" cy="1341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521700" y="3056255"/>
            <a:ext cx="230949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2233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5126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51039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8083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84250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172065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501630" y="1681480"/>
            <a:ext cx="329565" cy="13087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794</Words>
  <Application>Microsoft Macintosh PowerPoint</Application>
  <PresentationFormat>宽屏</PresentationFormat>
  <Paragraphs>193</Paragraphs>
  <Slides>35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Times New Roman</vt:lpstr>
      <vt:lpstr>Wingdings</vt:lpstr>
      <vt:lpstr>黑体</vt:lpstr>
      <vt:lpstr>宋体</vt:lpstr>
      <vt:lpstr>微软雅黑</vt:lpstr>
      <vt:lpstr>Office 主题</vt:lpstr>
      <vt:lpstr>Unlock with Your Heart: Heartbeat-based Authentication on Commercial Mobile Phones</vt:lpstr>
      <vt:lpstr>Motivation</vt:lpstr>
      <vt:lpstr>Motivation</vt:lpstr>
      <vt:lpstr>Motivation</vt:lpstr>
      <vt:lpstr>Motivation</vt:lpstr>
      <vt:lpstr>Can we enable the heartbeat-based authentication system on the commercial mobile devices? </vt:lpstr>
      <vt:lpstr>PowerPoint 演示文稿</vt:lpstr>
      <vt:lpstr>Basic idea</vt:lpstr>
      <vt:lpstr>Challenges</vt:lpstr>
      <vt:lpstr>Challenge 1</vt:lpstr>
      <vt:lpstr>Basic idea</vt:lpstr>
      <vt:lpstr>Step1: Derive the coarse template</vt:lpstr>
      <vt:lpstr>Step1: Derive the coarse template</vt:lpstr>
      <vt:lpstr>Step1: Derive the coarse template</vt:lpstr>
      <vt:lpstr>Step1: Derive the coarse template</vt:lpstr>
      <vt:lpstr>Step2: Coarse alignment</vt:lpstr>
      <vt:lpstr>Step3: Derive the fine template</vt:lpstr>
      <vt:lpstr>Step3: Derive the fine template</vt:lpstr>
      <vt:lpstr>Step3: Derive the fine template</vt:lpstr>
      <vt:lpstr>Step4: Fine alignment</vt:lpstr>
      <vt:lpstr>Challenge 2</vt:lpstr>
      <vt:lpstr>Traditional solution</vt:lpstr>
      <vt:lpstr>Traditional solution</vt:lpstr>
      <vt:lpstr>Basic idea</vt:lpstr>
      <vt:lpstr>DWT</vt:lpstr>
      <vt:lpstr>Challenge 3</vt:lpstr>
      <vt:lpstr>Heartbeat pattern selection</vt:lpstr>
      <vt:lpstr>Heartbeat pattern selection</vt:lpstr>
      <vt:lpstr>Implementation</vt:lpstr>
      <vt:lpstr>Evaluation</vt:lpstr>
      <vt:lpstr>Evaluation</vt:lpstr>
      <vt:lpstr>Evaluation</vt:lpstr>
      <vt:lpstr>Evaluation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VSkin: Sensing Touch Gestures on Surfaces  of Mobile Devices Using Acoustic Signals</dc:title>
  <dc:creator>孙 珂</dc:creator>
  <cp:lastModifiedBy>孙 珂</cp:lastModifiedBy>
  <cp:revision>607</cp:revision>
  <dcterms:created xsi:type="dcterms:W3CDTF">2018-09-28T08:35:40Z</dcterms:created>
  <dcterms:modified xsi:type="dcterms:W3CDTF">2018-09-28T09:09:57Z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